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notesMasterIdLst>
    <p:notesMasterId r:id="rId6"/>
  </p:notesMasterIdLst>
  <p:handoutMasterIdLst>
    <p:handoutMasterId r:id="rId7"/>
  </p:handoutMasterIdLst>
  <p:sldIdLst>
    <p:sldId id="2608" r:id="rId2"/>
    <p:sldId id="2787" r:id="rId3"/>
    <p:sldId id="2789" r:id="rId4"/>
    <p:sldId id="2788" r:id="rId5"/>
  </p:sldIdLst>
  <p:sldSz cx="9144000" cy="6858000" type="screen4x3"/>
  <p:notesSz cx="6797675" cy="9926638"/>
  <p:embeddedFontLst>
    <p:embeddedFont>
      <p:font typeface="a옛날사진관3" panose="02020600000000000000" pitchFamily="18" charset="-127"/>
      <p:regular r:id="rId8"/>
    </p:embeddedFont>
    <p:embeddedFont>
      <p:font typeface="a옛날사진관4" panose="02020600000000000000" pitchFamily="18" charset="-127"/>
      <p:regular r:id="rId9"/>
    </p:embeddedFont>
    <p:embeddedFont>
      <p:font typeface="Verdana" panose="020B0604030504040204" pitchFamily="34" charset="0"/>
      <p:regular r:id="rId10"/>
      <p:bold r:id="rId11"/>
      <p:italic r:id="rId12"/>
      <p:boldItalic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A8384"/>
    <a:srgbClr val="7C0019"/>
    <a:srgbClr val="C55B12"/>
    <a:srgbClr val="AA6565"/>
    <a:srgbClr val="0000FF"/>
    <a:srgbClr val="C0504D"/>
    <a:srgbClr val="FFF8E5"/>
    <a:srgbClr val="F9F9F9"/>
    <a:srgbClr val="EDE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0" autoAdjust="0"/>
    <p:restoredTop sz="93182" autoAdjust="0"/>
  </p:normalViewPr>
  <p:slideViewPr>
    <p:cSldViewPr snapToGrid="0">
      <p:cViewPr varScale="1">
        <p:scale>
          <a:sx n="85" d="100"/>
          <a:sy n="85" d="100"/>
        </p:scale>
        <p:origin x="11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3B41279-3652-26F6-31CF-4EBFC68B0E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7109B8-F1FF-9292-4F94-E5E27C0A51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F8BEC-A8D4-403B-B220-88C8410542F5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91DFE6-5D3E-5680-E059-205248F140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B6CEA2-41C2-21DE-25B2-62FC1A4FD8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25C77-DA1E-4916-9D2A-8E20BB756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95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72EA8-C6B4-474D-862F-87DAC541B37F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E71FB-57A0-44FE-B46A-C5335C7DF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684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17856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931425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931425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4173939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454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53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747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슬라이드 (이중제목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268409" y="229472"/>
            <a:ext cx="8607185" cy="696000"/>
          </a:xfrm>
          <a:prstGeom prst="rect">
            <a:avLst/>
          </a:prstGeom>
        </p:spPr>
        <p:txBody>
          <a:bodyPr vert="horz" lIns="90000" tIns="36000" rIns="91440" bIns="36000" rtlCol="0" anchor="ctr">
            <a:normAutofit/>
          </a:bodyPr>
          <a:lstStyle>
            <a:lvl1pPr algn="l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마스터 텍스트 스타일 편집</a:t>
            </a:r>
            <a:endParaRPr lang="en-JM"/>
          </a:p>
        </p:txBody>
      </p:sp>
      <p:cxnSp>
        <p:nvCxnSpPr>
          <p:cNvPr id="5" name="직선 연결선 23">
            <a:extLst>
              <a:ext uri="{FF2B5EF4-FFF2-40B4-BE49-F238E27FC236}">
                <a16:creationId xmlns:a16="http://schemas.microsoft.com/office/drawing/2014/main" id="{777CB467-FC56-0847-BD53-F1A199E190E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60000" y="928305"/>
            <a:ext cx="842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CE4B95B-C8BA-D047-AD36-98F364D3473A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5559" y="1140412"/>
            <a:ext cx="8492884" cy="5327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>
              <a:lnSpc>
                <a:spcPct val="110000"/>
              </a:lnSpc>
              <a:buSzPct val="10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>
              <a:buFont typeface="Arial" panose="020B0604020202020204" pitchFamily="34" charset="0"/>
              <a:buChar char="□"/>
              <a:defRPr sz="1200" b="0">
                <a:solidFill>
                  <a:schemeClr val="tx1"/>
                </a:solidFill>
                <a:latin typeface="+mn-ea"/>
                <a:ea typeface="+mn-ea"/>
              </a:defRPr>
            </a:lvl2pPr>
            <a:lvl3pPr marL="541325" indent="-182558"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15945" indent="-174621">
              <a:buFont typeface="Verdana" panose="020B0604030504040204" pitchFamily="34" charset="0"/>
              <a:buChar char="-"/>
              <a:defRPr sz="105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  <a:lvl6pPr marL="1072773" indent="-228594">
              <a:buFont typeface=".AppleSystemUIFont" charset="-120"/>
              <a:buChar char="-"/>
              <a:defRPr sz="1000">
                <a:solidFill>
                  <a:schemeClr val="tx1"/>
                </a:solidFill>
              </a:defRPr>
            </a:lvl6pPr>
            <a:lvl7pPr marL="1171771">
              <a:defRPr sz="1000"/>
            </a:lvl7pPr>
            <a:lvl8pPr marL="1367966" indent="-228594">
              <a:buFont typeface="Verdana" panose="020B0604030504040204" pitchFamily="34" charset="0"/>
              <a:buChar char="-"/>
              <a:defRPr sz="1000"/>
            </a:lvl8pPr>
          </a:lstStyle>
          <a:p>
            <a:pPr lvl="0"/>
            <a:r>
              <a:rPr lang="ko-KR" altLang="en-US"/>
              <a:t>마스터 텍스트 스타일을 편집합니다</a:t>
            </a:r>
            <a:endParaRPr lang="en-US" altLang="ko-KR"/>
          </a:p>
          <a:p>
            <a:pPr lvl="1"/>
            <a:r>
              <a:rPr lang="ko-KR" altLang="en-US"/>
              <a:t>둘째 수준</a:t>
            </a:r>
            <a:endParaRPr lang="en-US" altLang="ko-KR"/>
          </a:p>
          <a:p>
            <a:pPr lvl="2"/>
            <a:r>
              <a:rPr lang="ko-KR" altLang="en-US"/>
              <a:t>셋째 수준</a:t>
            </a:r>
            <a:endParaRPr lang="en-US" altLang="ko-KR"/>
          </a:p>
          <a:p>
            <a:pPr lvl="3"/>
            <a:r>
              <a:rPr lang="ko-KR" altLang="en-US"/>
              <a:t>넷째 수준</a:t>
            </a:r>
            <a:endParaRPr lang="en-US" altLang="ko-KR"/>
          </a:p>
          <a:p>
            <a:pPr lvl="4"/>
            <a:r>
              <a:rPr lang="ko-KR" altLang="en-US"/>
              <a:t>다섯째 수준</a:t>
            </a:r>
            <a:endParaRPr lang="en-US" altLang="ko-KR"/>
          </a:p>
          <a:p>
            <a:pPr lvl="5"/>
            <a:r>
              <a:rPr lang="ko-KR" altLang="en-US"/>
              <a:t>여섯째 수준</a:t>
            </a:r>
            <a:endParaRPr lang="en-US" altLang="ko-KR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12588D-33EC-4ADB-B8CC-2DDD2DC196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68409" y="71967"/>
            <a:ext cx="4227385" cy="288000"/>
          </a:xfrm>
        </p:spPr>
        <p:txBody>
          <a:bodyPr lIns="108000">
            <a:noAutofit/>
          </a:bodyPr>
          <a:lstStyle>
            <a:lvl1pPr marL="0" indent="0">
              <a:buNone/>
              <a:defRPr sz="1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9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812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46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403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970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52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3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181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36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8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프로젝트 단계별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88724A3-6D09-3DC3-2335-0A4A84FF2FCF}"/>
              </a:ext>
            </a:extLst>
          </p:cNvPr>
          <p:cNvGrpSpPr/>
          <p:nvPr/>
        </p:nvGrpSpPr>
        <p:grpSpPr>
          <a:xfrm>
            <a:off x="1803784" y="1920215"/>
            <a:ext cx="6804754" cy="230635"/>
            <a:chOff x="1863177" y="1092200"/>
            <a:chExt cx="8003292" cy="307513"/>
          </a:xfrm>
          <a:solidFill>
            <a:srgbClr val="0B508A"/>
          </a:solidFill>
        </p:grpSpPr>
        <p:sp>
          <p:nvSpPr>
            <p:cNvPr id="53" name="갈매기형 수장 2">
              <a:extLst>
                <a:ext uri="{FF2B5EF4-FFF2-40B4-BE49-F238E27FC236}">
                  <a16:creationId xmlns:a16="http://schemas.microsoft.com/office/drawing/2014/main" id="{0BFA7F0C-0B04-DE8F-E24D-9DE29A636482}"/>
                </a:ext>
              </a:extLst>
            </p:cNvPr>
            <p:cNvSpPr/>
            <p:nvPr/>
          </p:nvSpPr>
          <p:spPr>
            <a:xfrm>
              <a:off x="1863177" y="1092200"/>
              <a:ext cx="209558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3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4" name="갈매기형 수장 3">
              <a:extLst>
                <a:ext uri="{FF2B5EF4-FFF2-40B4-BE49-F238E27FC236}">
                  <a16:creationId xmlns:a16="http://schemas.microsoft.com/office/drawing/2014/main" id="{460680DF-B493-F21A-A71B-D3DB948BE3A4}"/>
                </a:ext>
              </a:extLst>
            </p:cNvPr>
            <p:cNvSpPr/>
            <p:nvPr/>
          </p:nvSpPr>
          <p:spPr>
            <a:xfrm>
              <a:off x="4094130" y="1092200"/>
              <a:ext cx="2273302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4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5" name="갈매기형 수장 4">
              <a:extLst>
                <a:ext uri="{FF2B5EF4-FFF2-40B4-BE49-F238E27FC236}">
                  <a16:creationId xmlns:a16="http://schemas.microsoft.com/office/drawing/2014/main" id="{5FB6A4E1-3608-8A2B-10AF-12A8CD4F65E0}"/>
                </a:ext>
              </a:extLst>
            </p:cNvPr>
            <p:cNvSpPr/>
            <p:nvPr/>
          </p:nvSpPr>
          <p:spPr>
            <a:xfrm>
              <a:off x="6502798" y="1092200"/>
              <a:ext cx="2095588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5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6" name="갈매기형 수장 5">
              <a:extLst>
                <a:ext uri="{FF2B5EF4-FFF2-40B4-BE49-F238E27FC236}">
                  <a16:creationId xmlns:a16="http://schemas.microsoft.com/office/drawing/2014/main" id="{6C7B1082-BC24-5450-0100-A5FF298D77FB}"/>
                </a:ext>
              </a:extLst>
            </p:cNvPr>
            <p:cNvSpPr/>
            <p:nvPr/>
          </p:nvSpPr>
          <p:spPr>
            <a:xfrm>
              <a:off x="8733752" y="1092200"/>
              <a:ext cx="113271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6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2E5F6EB-65FA-86BF-0411-99036ACEDFC4}"/>
              </a:ext>
            </a:extLst>
          </p:cNvPr>
          <p:cNvGrpSpPr/>
          <p:nvPr/>
        </p:nvGrpSpPr>
        <p:grpSpPr>
          <a:xfrm>
            <a:off x="624543" y="1910632"/>
            <a:ext cx="932881" cy="3683026"/>
            <a:chOff x="832724" y="1404509"/>
            <a:chExt cx="1243841" cy="4910701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66345E2-FD4B-151E-5A73-221827E878C6}"/>
                </a:ext>
              </a:extLst>
            </p:cNvPr>
            <p:cNvSpPr/>
            <p:nvPr/>
          </p:nvSpPr>
          <p:spPr>
            <a:xfrm>
              <a:off x="832724" y="5285792"/>
              <a:ext cx="1243841" cy="1029418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산출물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C6F9A2E-6833-85F4-636E-8461439E7F22}"/>
                </a:ext>
              </a:extLst>
            </p:cNvPr>
            <p:cNvSpPr/>
            <p:nvPr/>
          </p:nvSpPr>
          <p:spPr>
            <a:xfrm>
              <a:off x="832724" y="2447982"/>
              <a:ext cx="1243841" cy="2700820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세부</a:t>
              </a:r>
              <a:endParaRPr lang="en-US" altLang="ko-KR" sz="1350" dirty="0">
                <a:latin typeface="a옛날사진관4" panose="02020600000000000000" pitchFamily="18" charset="-127"/>
                <a:ea typeface="a옛날사진관4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단계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CF4373B8-C923-6D93-DE8B-CEF8AF3D506B}"/>
                </a:ext>
              </a:extLst>
            </p:cNvPr>
            <p:cNvSpPr/>
            <p:nvPr/>
          </p:nvSpPr>
          <p:spPr>
            <a:xfrm>
              <a:off x="844117" y="1404509"/>
              <a:ext cx="1232448" cy="352196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일 정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1E27BA0-5E40-0C3C-B9D4-7718A110D7CA}"/>
                </a:ext>
              </a:extLst>
            </p:cNvPr>
            <p:cNvSpPr/>
            <p:nvPr/>
          </p:nvSpPr>
          <p:spPr>
            <a:xfrm>
              <a:off x="832724" y="1941748"/>
              <a:ext cx="1243841" cy="378864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 계</a:t>
              </a:r>
            </a:p>
          </p:txBody>
        </p:sp>
      </p:grp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A64EF9E2-34B6-1697-CB03-9A7EEF26F3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4643175"/>
              </p:ext>
            </p:extLst>
          </p:nvPr>
        </p:nvGraphicFramePr>
        <p:xfrm>
          <a:off x="1827163" y="4081490"/>
          <a:ext cx="6783359" cy="63736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783359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606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프로젝트 진행 중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376727"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주차별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진행사항 보고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기술문서 작성 및 공유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회의록 작성      멘토링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C3157956-CF76-3BF9-FD28-C19DCEABC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462719"/>
              </p:ext>
            </p:extLst>
          </p:nvPr>
        </p:nvGraphicFramePr>
        <p:xfrm>
          <a:off x="1827164" y="2696909"/>
          <a:ext cx="2435950" cy="13136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35950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42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사전 조사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39407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요구 사항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조사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개발 환경 설계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업무 분장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4" name="표 63">
            <a:extLst>
              <a:ext uri="{FF2B5EF4-FFF2-40B4-BE49-F238E27FC236}">
                <a16:creationId xmlns:a16="http://schemas.microsoft.com/office/drawing/2014/main" id="{E5E135D0-1076-1D2B-D6D1-0AAA2A56F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437449"/>
              </p:ext>
            </p:extLst>
          </p:nvPr>
        </p:nvGraphicFramePr>
        <p:xfrm>
          <a:off x="4404852" y="2693237"/>
          <a:ext cx="1721394" cy="131729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72139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3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작성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3540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스크립트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(XML)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 DB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설계 및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모듈과 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연결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id="{27BCC5B5-3490-FA29-B6AE-AD4B1E00A7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6316710"/>
              </p:ext>
            </p:extLst>
          </p:nvPr>
        </p:nvGraphicFramePr>
        <p:xfrm>
          <a:off x="6234258" y="2693237"/>
          <a:ext cx="2376264" cy="131729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14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테스트 및 최적화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5864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동작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점검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자원 사용 최적화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사용 매뉴얼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최종 보고서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sp>
        <p:nvSpPr>
          <p:cNvPr id="68" name="사각형: 둥근 모서리 3">
            <a:extLst>
              <a:ext uri="{FF2B5EF4-FFF2-40B4-BE49-F238E27FC236}">
                <a16:creationId xmlns:a16="http://schemas.microsoft.com/office/drawing/2014/main" id="{830BB719-3C69-048B-669B-3A80E3E77B17}"/>
              </a:ext>
            </a:extLst>
          </p:cNvPr>
          <p:cNvSpPr/>
          <p:nvPr/>
        </p:nvSpPr>
        <p:spPr>
          <a:xfrm>
            <a:off x="1799770" y="2313561"/>
            <a:ext cx="2463344" cy="264834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조사 및 설계</a:t>
            </a:r>
          </a:p>
        </p:txBody>
      </p:sp>
      <p:sp>
        <p:nvSpPr>
          <p:cNvPr id="69" name="사각형: 둥근 모서리 30">
            <a:extLst>
              <a:ext uri="{FF2B5EF4-FFF2-40B4-BE49-F238E27FC236}">
                <a16:creationId xmlns:a16="http://schemas.microsoft.com/office/drawing/2014/main" id="{C3F4567E-651E-301E-4DAB-069592A9A880}"/>
              </a:ext>
            </a:extLst>
          </p:cNvPr>
          <p:cNvSpPr/>
          <p:nvPr/>
        </p:nvSpPr>
        <p:spPr>
          <a:xfrm>
            <a:off x="4404852" y="2299292"/>
            <a:ext cx="2597419" cy="283500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 및 테스트</a:t>
            </a:r>
          </a:p>
        </p:txBody>
      </p:sp>
      <p:sp>
        <p:nvSpPr>
          <p:cNvPr id="70" name="사각형: 둥근 모서리 31">
            <a:extLst>
              <a:ext uri="{FF2B5EF4-FFF2-40B4-BE49-F238E27FC236}">
                <a16:creationId xmlns:a16="http://schemas.microsoft.com/office/drawing/2014/main" id="{0FD0A76A-4AB2-DD51-A5C9-ADD3F0C50855}"/>
              </a:ext>
            </a:extLst>
          </p:cNvPr>
          <p:cNvSpPr/>
          <p:nvPr/>
        </p:nvSpPr>
        <p:spPr>
          <a:xfrm>
            <a:off x="7144009" y="2310498"/>
            <a:ext cx="1439120" cy="269422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마무리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C7C4D0C-5B80-D040-B997-E63EE756417B}"/>
              </a:ext>
            </a:extLst>
          </p:cNvPr>
          <p:cNvSpPr/>
          <p:nvPr/>
        </p:nvSpPr>
        <p:spPr>
          <a:xfrm>
            <a:off x="1825178" y="4831544"/>
            <a:ext cx="6783359" cy="76211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보안 취약점 자동 점검 프로그램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사용 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최종 보고서 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2A17C71-9CF4-1631-7523-5CDCA40E911B}"/>
              </a:ext>
            </a:extLst>
          </p:cNvPr>
          <p:cNvSpPr txBox="1"/>
          <p:nvPr/>
        </p:nvSpPr>
        <p:spPr>
          <a:xfrm>
            <a:off x="359569" y="1514607"/>
            <a:ext cx="1946408" cy="332006"/>
          </a:xfrm>
          <a:prstGeom prst="roundRect">
            <a:avLst/>
          </a:prstGeom>
          <a:solidFill>
            <a:srgbClr val="7C0019"/>
          </a:solidFill>
        </p:spPr>
        <p:txBody>
          <a:bodyPr wrap="square" rtlCol="0">
            <a:spAutoFit/>
          </a:bodyPr>
          <a:lstStyle/>
          <a:p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캡틴오와 선원들</a:t>
            </a:r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35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로드맵</a:t>
            </a:r>
            <a:endParaRPr lang="ko-KR" altLang="en-US" sz="135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950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3BAD-AF23-1EBA-2670-F0D349CB397E}"/>
              </a:ext>
            </a:extLst>
          </p:cNvPr>
          <p:cNvSpPr/>
          <p:nvPr/>
        </p:nvSpPr>
        <p:spPr>
          <a:xfrm>
            <a:off x="143508" y="1361098"/>
            <a:ext cx="8856984" cy="4447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프로젝트 실제 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B5FFF-09E4-27E8-9EBE-9F20ADBB2F26}"/>
              </a:ext>
            </a:extLst>
          </p:cNvPr>
          <p:cNvSpPr/>
          <p:nvPr/>
        </p:nvSpPr>
        <p:spPr>
          <a:xfrm>
            <a:off x="1485872" y="1534989"/>
            <a:ext cx="7183559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2122D-AF33-B16D-AEC1-D821850153D1}"/>
              </a:ext>
            </a:extLst>
          </p:cNvPr>
          <p:cNvSpPr txBox="1"/>
          <p:nvPr/>
        </p:nvSpPr>
        <p:spPr>
          <a:xfrm>
            <a:off x="2114548" y="1526647"/>
            <a:ext cx="4958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E5638BA-9933-81AC-4FE5-306DA1851B7C}"/>
              </a:ext>
            </a:extLst>
          </p:cNvPr>
          <p:cNvCxnSpPr>
            <a:cxnSpLocks/>
          </p:cNvCxnSpPr>
          <p:nvPr/>
        </p:nvCxnSpPr>
        <p:spPr>
          <a:xfrm>
            <a:off x="3260811" y="2019082"/>
            <a:ext cx="888187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4E1DD3-658F-2EFF-25D7-29B42558062C}"/>
              </a:ext>
            </a:extLst>
          </p:cNvPr>
          <p:cNvGrpSpPr/>
          <p:nvPr/>
        </p:nvGrpSpPr>
        <p:grpSpPr>
          <a:xfrm>
            <a:off x="1221509" y="2178096"/>
            <a:ext cx="1989178" cy="1348967"/>
            <a:chOff x="314881" y="2302135"/>
            <a:chExt cx="2652237" cy="1798621"/>
          </a:xfrm>
          <a:solidFill>
            <a:srgbClr val="BA8384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91925A-8DAA-5445-EA16-EE07D27D1E58}"/>
                </a:ext>
              </a:extLst>
            </p:cNvPr>
            <p:cNvSpPr/>
            <p:nvPr/>
          </p:nvSpPr>
          <p:spPr>
            <a:xfrm>
              <a:off x="314881" y="2302135"/>
              <a:ext cx="2652237" cy="3193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착수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9FB6BC-868A-D9C2-9787-505DA4D89F9B}"/>
                </a:ext>
              </a:extLst>
            </p:cNvPr>
            <p:cNvSpPr txBox="1"/>
            <p:nvPr/>
          </p:nvSpPr>
          <p:spPr>
            <a:xfrm>
              <a:off x="347156" y="2621292"/>
              <a:ext cx="1833469" cy="1479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팀 빌딩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개요 파악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요구 사항 확인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업무 분장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킥오프 발표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214B52-9138-D7F2-297A-304DA926BAEE}"/>
              </a:ext>
            </a:extLst>
          </p:cNvPr>
          <p:cNvSpPr/>
          <p:nvPr/>
        </p:nvSpPr>
        <p:spPr>
          <a:xfrm>
            <a:off x="1262731" y="1534932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A82E93-7731-35E3-1433-D0B58A38B247}"/>
              </a:ext>
            </a:extLst>
          </p:cNvPr>
          <p:cNvSpPr/>
          <p:nvPr/>
        </p:nvSpPr>
        <p:spPr>
          <a:xfrm>
            <a:off x="2580763" y="2496989"/>
            <a:ext cx="1568235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806897-6529-456A-841F-DCBA12B5E7AA}"/>
              </a:ext>
            </a:extLst>
          </p:cNvPr>
          <p:cNvSpPr/>
          <p:nvPr/>
        </p:nvSpPr>
        <p:spPr>
          <a:xfrm>
            <a:off x="2580764" y="2838170"/>
            <a:ext cx="1568231" cy="416471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작성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2F4109D-9257-652A-8EF0-CF23609818DB}"/>
              </a:ext>
            </a:extLst>
          </p:cNvPr>
          <p:cNvSpPr/>
          <p:nvPr/>
        </p:nvSpPr>
        <p:spPr>
          <a:xfrm>
            <a:off x="3011647" y="3348158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접속 모듈 개발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1AE01FC-8F8A-9744-BBD5-C5E6BEFEA535}"/>
              </a:ext>
            </a:extLst>
          </p:cNvPr>
          <p:cNvSpPr/>
          <p:nvPr/>
        </p:nvSpPr>
        <p:spPr>
          <a:xfrm>
            <a:off x="8727086" y="1534989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C0A569-D3DA-AA9B-D409-803AC2EBFF3E}"/>
              </a:ext>
            </a:extLst>
          </p:cNvPr>
          <p:cNvSpPr/>
          <p:nvPr/>
        </p:nvSpPr>
        <p:spPr>
          <a:xfrm>
            <a:off x="1358843" y="5081275"/>
            <a:ext cx="7368243" cy="255117"/>
          </a:xfrm>
          <a:prstGeom prst="rect">
            <a:avLst/>
          </a:prstGeom>
          <a:gradFill flip="none" rotWithShape="1">
            <a:gsLst>
              <a:gs pos="7000">
                <a:srgbClr val="BA8384"/>
              </a:gs>
              <a:gs pos="42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주간 프로젝트 일정표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업데이트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캡스톤디자인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정기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레포트</a:t>
            </a:r>
            <a:endParaRPr lang="ko-KR" altLang="en-US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FB20C55-703B-28CA-B689-D77A20932109}"/>
              </a:ext>
            </a:extLst>
          </p:cNvPr>
          <p:cNvGrpSpPr/>
          <p:nvPr/>
        </p:nvGrpSpPr>
        <p:grpSpPr>
          <a:xfrm>
            <a:off x="178272" y="1903735"/>
            <a:ext cx="928754" cy="3810953"/>
            <a:chOff x="479425" y="1409686"/>
            <a:chExt cx="1238339" cy="5081270"/>
          </a:xfrm>
          <a:solidFill>
            <a:srgbClr val="7C0019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D478FDF-F0F1-B7EF-4A8F-44DEB655F4E8}"/>
                </a:ext>
              </a:extLst>
            </p:cNvPr>
            <p:cNvSpPr/>
            <p:nvPr/>
          </p:nvSpPr>
          <p:spPr>
            <a:xfrm>
              <a:off x="479425" y="1409686"/>
              <a:ext cx="1238338" cy="79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착수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7AB5F8F-0662-9774-1B4F-F264F8E6A5CE}"/>
                </a:ext>
              </a:extLst>
            </p:cNvPr>
            <p:cNvSpPr/>
            <p:nvPr/>
          </p:nvSpPr>
          <p:spPr>
            <a:xfrm>
              <a:off x="491846" y="2262333"/>
              <a:ext cx="1225916" cy="94856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스크립트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작성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D9FC16D-BFAF-AB7F-7778-A1A027745799}"/>
                </a:ext>
              </a:extLst>
            </p:cNvPr>
            <p:cNvSpPr/>
            <p:nvPr/>
          </p:nvSpPr>
          <p:spPr>
            <a:xfrm>
              <a:off x="491848" y="3335583"/>
              <a:ext cx="1225916" cy="11431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 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FAF69C3-D80A-3046-3ECC-4F2DB77658D4}"/>
                </a:ext>
              </a:extLst>
            </p:cNvPr>
            <p:cNvSpPr/>
            <p:nvPr/>
          </p:nvSpPr>
          <p:spPr>
            <a:xfrm>
              <a:off x="483000" y="4570565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UI, DB</a:t>
              </a: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979A872-2D31-B0C4-F6C5-84E4426807E1}"/>
                </a:ext>
              </a:extLst>
            </p:cNvPr>
            <p:cNvSpPr/>
            <p:nvPr/>
          </p:nvSpPr>
          <p:spPr>
            <a:xfrm>
              <a:off x="479425" y="5593106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보  고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6B747CA-9E83-184B-48B2-47E19856C486}"/>
              </a:ext>
            </a:extLst>
          </p:cNvPr>
          <p:cNvSpPr/>
          <p:nvPr/>
        </p:nvSpPr>
        <p:spPr>
          <a:xfrm>
            <a:off x="3011646" y="3809461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파싱 모듈 개발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5B97186-E233-658E-3B08-6687F73DAF5A}"/>
              </a:ext>
            </a:extLst>
          </p:cNvPr>
          <p:cNvSpPr/>
          <p:nvPr/>
        </p:nvSpPr>
        <p:spPr>
          <a:xfrm>
            <a:off x="2891948" y="4260954"/>
            <a:ext cx="737725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DB,UI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설계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8089D103-351E-B270-8310-BD5C8AC36252}"/>
              </a:ext>
            </a:extLst>
          </p:cNvPr>
          <p:cNvSpPr/>
          <p:nvPr/>
        </p:nvSpPr>
        <p:spPr>
          <a:xfrm>
            <a:off x="3211457" y="4701134"/>
            <a:ext cx="937538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입력</a:t>
            </a:r>
            <a:r>
              <a:rPr lang="en-US" altLang="ko-KR" sz="7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7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규제지침 선택 화면 구현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D390517E-FEC3-9066-8720-42DE6E20E2F1}"/>
              </a:ext>
            </a:extLst>
          </p:cNvPr>
          <p:cNvCxnSpPr>
            <a:cxnSpLocks/>
          </p:cNvCxnSpPr>
          <p:nvPr/>
        </p:nvCxnSpPr>
        <p:spPr>
          <a:xfrm>
            <a:off x="1245715" y="1903735"/>
            <a:ext cx="1915974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88802426-F3CA-AC63-C053-3963E6E5B442}"/>
              </a:ext>
            </a:extLst>
          </p:cNvPr>
          <p:cNvSpPr/>
          <p:nvPr/>
        </p:nvSpPr>
        <p:spPr>
          <a:xfrm>
            <a:off x="1749398" y="3600756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BF125A-1CD2-7C73-88B8-993EDB751C91}"/>
              </a:ext>
            </a:extLst>
          </p:cNvPr>
          <p:cNvSpPr/>
          <p:nvPr/>
        </p:nvSpPr>
        <p:spPr>
          <a:xfrm>
            <a:off x="4179973" y="2496988"/>
            <a:ext cx="1197080" cy="25511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31F7A-2306-EE0A-DA18-42502BDE03D7}"/>
              </a:ext>
            </a:extLst>
          </p:cNvPr>
          <p:cNvSpPr/>
          <p:nvPr/>
        </p:nvSpPr>
        <p:spPr>
          <a:xfrm>
            <a:off x="4179973" y="2838170"/>
            <a:ext cx="1709839" cy="4164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Windows, Linux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완료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0FF90-BCA9-3DC7-987E-C18FEAA25144}"/>
              </a:ext>
            </a:extLst>
          </p:cNvPr>
          <p:cNvSpPr/>
          <p:nvPr/>
        </p:nvSpPr>
        <p:spPr>
          <a:xfrm>
            <a:off x="4273894" y="3544780"/>
            <a:ext cx="1866930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개발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CB9472-7EFE-2D1C-360E-94ABE3E22EC8}"/>
              </a:ext>
            </a:extLst>
          </p:cNvPr>
          <p:cNvSpPr/>
          <p:nvPr/>
        </p:nvSpPr>
        <p:spPr>
          <a:xfrm>
            <a:off x="6262546" y="3544780"/>
            <a:ext cx="1866930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테스트 및</a:t>
            </a:r>
            <a:endParaRPr lang="en-US" altLang="ko-KR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최적화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3ED412-B877-7881-F232-936708EE85A3}"/>
              </a:ext>
            </a:extLst>
          </p:cNvPr>
          <p:cNvSpPr/>
          <p:nvPr/>
        </p:nvSpPr>
        <p:spPr>
          <a:xfrm>
            <a:off x="4215757" y="4410930"/>
            <a:ext cx="265983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화면 구현 및 점검 모듈 연동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E9DF73-299F-7FB4-AFFB-3452D82E7765}"/>
              </a:ext>
            </a:extLst>
          </p:cNvPr>
          <p:cNvSpPr/>
          <p:nvPr/>
        </p:nvSpPr>
        <p:spPr>
          <a:xfrm>
            <a:off x="6995156" y="4410930"/>
            <a:ext cx="117310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테스트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E34847C-9808-FD0B-E97C-46F0195F3753}"/>
              </a:ext>
            </a:extLst>
          </p:cNvPr>
          <p:cNvSpPr/>
          <p:nvPr/>
        </p:nvSpPr>
        <p:spPr>
          <a:xfrm>
            <a:off x="8168265" y="2177920"/>
            <a:ext cx="707328" cy="2395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마무리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DFAF005-B499-1BE0-078C-52BF5A7CB6AC}"/>
              </a:ext>
            </a:extLst>
          </p:cNvPr>
          <p:cNvSpPr/>
          <p:nvPr/>
        </p:nvSpPr>
        <p:spPr>
          <a:xfrm>
            <a:off x="1350770" y="5429409"/>
            <a:ext cx="7368243" cy="255117"/>
          </a:xfrm>
          <a:prstGeom prst="rect">
            <a:avLst/>
          </a:prstGeom>
          <a:gradFill flip="none" rotWithShape="1">
            <a:gsLst>
              <a:gs pos="7000">
                <a:srgbClr val="BA8384"/>
              </a:gs>
              <a:gs pos="42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수시로 진행된 사항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기술에 대한 줌 미팅 진행</a:t>
            </a:r>
          </a:p>
        </p:txBody>
      </p:sp>
    </p:spTree>
    <p:extLst>
      <p:ext uri="{BB962C8B-B14F-4D97-AF65-F5344CB8AC3E}">
        <p14:creationId xmlns:p14="http://schemas.microsoft.com/office/powerpoint/2010/main" val="153239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3BAD-AF23-1EBA-2670-F0D349CB397E}"/>
              </a:ext>
            </a:extLst>
          </p:cNvPr>
          <p:cNvSpPr/>
          <p:nvPr/>
        </p:nvSpPr>
        <p:spPr>
          <a:xfrm>
            <a:off x="143508" y="1361098"/>
            <a:ext cx="8856984" cy="4447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B5FFF-09E4-27E8-9EBE-9F20ADBB2F26}"/>
              </a:ext>
            </a:extLst>
          </p:cNvPr>
          <p:cNvSpPr/>
          <p:nvPr/>
        </p:nvSpPr>
        <p:spPr>
          <a:xfrm>
            <a:off x="1485872" y="1534989"/>
            <a:ext cx="7183559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2122D-AF33-B16D-AEC1-D821850153D1}"/>
              </a:ext>
            </a:extLst>
          </p:cNvPr>
          <p:cNvSpPr txBox="1"/>
          <p:nvPr/>
        </p:nvSpPr>
        <p:spPr>
          <a:xfrm>
            <a:off x="2114548" y="1526647"/>
            <a:ext cx="4958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E5638BA-9933-81AC-4FE5-306DA1851B7C}"/>
              </a:ext>
            </a:extLst>
          </p:cNvPr>
          <p:cNvCxnSpPr>
            <a:cxnSpLocks/>
          </p:cNvCxnSpPr>
          <p:nvPr/>
        </p:nvCxnSpPr>
        <p:spPr>
          <a:xfrm>
            <a:off x="3260811" y="2019082"/>
            <a:ext cx="1859962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4E1DD3-658F-2EFF-25D7-29B42558062C}"/>
              </a:ext>
            </a:extLst>
          </p:cNvPr>
          <p:cNvGrpSpPr/>
          <p:nvPr/>
        </p:nvGrpSpPr>
        <p:grpSpPr>
          <a:xfrm>
            <a:off x="1221509" y="2178096"/>
            <a:ext cx="1989178" cy="1348967"/>
            <a:chOff x="314881" y="2302135"/>
            <a:chExt cx="2652237" cy="1798621"/>
          </a:xfrm>
          <a:solidFill>
            <a:srgbClr val="BA8384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91925A-8DAA-5445-EA16-EE07D27D1E58}"/>
                </a:ext>
              </a:extLst>
            </p:cNvPr>
            <p:cNvSpPr/>
            <p:nvPr/>
          </p:nvSpPr>
          <p:spPr>
            <a:xfrm>
              <a:off x="314881" y="2302135"/>
              <a:ext cx="2652237" cy="3193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착수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9FB6BC-868A-D9C2-9787-505DA4D89F9B}"/>
                </a:ext>
              </a:extLst>
            </p:cNvPr>
            <p:cNvSpPr txBox="1"/>
            <p:nvPr/>
          </p:nvSpPr>
          <p:spPr>
            <a:xfrm>
              <a:off x="347156" y="2621292"/>
              <a:ext cx="1833469" cy="1479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팀 빌딩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개요 파악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요구 사항 확인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업무 분장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킥오프 발표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214B52-9138-D7F2-297A-304DA926BAEE}"/>
              </a:ext>
            </a:extLst>
          </p:cNvPr>
          <p:cNvSpPr/>
          <p:nvPr/>
        </p:nvSpPr>
        <p:spPr>
          <a:xfrm>
            <a:off x="1262731" y="1534932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A82E93-7731-35E3-1433-D0B58A38B247}"/>
              </a:ext>
            </a:extLst>
          </p:cNvPr>
          <p:cNvSpPr/>
          <p:nvPr/>
        </p:nvSpPr>
        <p:spPr>
          <a:xfrm>
            <a:off x="2595114" y="2496989"/>
            <a:ext cx="2525659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806897-6529-456A-841F-DCBA12B5E7AA}"/>
              </a:ext>
            </a:extLst>
          </p:cNvPr>
          <p:cNvSpPr/>
          <p:nvPr/>
        </p:nvSpPr>
        <p:spPr>
          <a:xfrm>
            <a:off x="2580764" y="2838170"/>
            <a:ext cx="2550080" cy="416471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작성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2F4109D-9257-652A-8EF0-CF23609818DB}"/>
              </a:ext>
            </a:extLst>
          </p:cNvPr>
          <p:cNvSpPr/>
          <p:nvPr/>
        </p:nvSpPr>
        <p:spPr>
          <a:xfrm>
            <a:off x="3011647" y="3348158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접속 모듈 개발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1AE01FC-8F8A-9744-BBD5-C5E6BEFEA535}"/>
              </a:ext>
            </a:extLst>
          </p:cNvPr>
          <p:cNvSpPr/>
          <p:nvPr/>
        </p:nvSpPr>
        <p:spPr>
          <a:xfrm>
            <a:off x="8727086" y="1534989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C0A569-D3DA-AA9B-D409-803AC2EBFF3E}"/>
              </a:ext>
            </a:extLst>
          </p:cNvPr>
          <p:cNvSpPr/>
          <p:nvPr/>
        </p:nvSpPr>
        <p:spPr>
          <a:xfrm>
            <a:off x="1358843" y="5081275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주간 프로젝트 일정표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업데이트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캡스톤디자인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정기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레포트</a:t>
            </a:r>
            <a:endParaRPr lang="ko-KR" altLang="en-US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FB20C55-703B-28CA-B689-D77A20932109}"/>
              </a:ext>
            </a:extLst>
          </p:cNvPr>
          <p:cNvGrpSpPr/>
          <p:nvPr/>
        </p:nvGrpSpPr>
        <p:grpSpPr>
          <a:xfrm>
            <a:off x="178272" y="1903735"/>
            <a:ext cx="928754" cy="3810953"/>
            <a:chOff x="479425" y="1409686"/>
            <a:chExt cx="1238339" cy="5081270"/>
          </a:xfrm>
          <a:solidFill>
            <a:srgbClr val="7C0019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D478FDF-F0F1-B7EF-4A8F-44DEB655F4E8}"/>
                </a:ext>
              </a:extLst>
            </p:cNvPr>
            <p:cNvSpPr/>
            <p:nvPr/>
          </p:nvSpPr>
          <p:spPr>
            <a:xfrm>
              <a:off x="479425" y="1409686"/>
              <a:ext cx="1238338" cy="79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착수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7AB5F8F-0662-9774-1B4F-F264F8E6A5CE}"/>
                </a:ext>
              </a:extLst>
            </p:cNvPr>
            <p:cNvSpPr/>
            <p:nvPr/>
          </p:nvSpPr>
          <p:spPr>
            <a:xfrm>
              <a:off x="491846" y="2262333"/>
              <a:ext cx="1225916" cy="94856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스크립트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작성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D9FC16D-BFAF-AB7F-7778-A1A027745799}"/>
                </a:ext>
              </a:extLst>
            </p:cNvPr>
            <p:cNvSpPr/>
            <p:nvPr/>
          </p:nvSpPr>
          <p:spPr>
            <a:xfrm>
              <a:off x="491848" y="3335583"/>
              <a:ext cx="1225916" cy="11431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 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FAF69C3-D80A-3046-3ECC-4F2DB77658D4}"/>
                </a:ext>
              </a:extLst>
            </p:cNvPr>
            <p:cNvSpPr/>
            <p:nvPr/>
          </p:nvSpPr>
          <p:spPr>
            <a:xfrm>
              <a:off x="483000" y="4570565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UI, DB</a:t>
              </a: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979A872-2D31-B0C4-F6C5-84E4426807E1}"/>
                </a:ext>
              </a:extLst>
            </p:cNvPr>
            <p:cNvSpPr/>
            <p:nvPr/>
          </p:nvSpPr>
          <p:spPr>
            <a:xfrm>
              <a:off x="479425" y="5593106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보  고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6B747CA-9E83-184B-48B2-47E19856C486}"/>
              </a:ext>
            </a:extLst>
          </p:cNvPr>
          <p:cNvSpPr/>
          <p:nvPr/>
        </p:nvSpPr>
        <p:spPr>
          <a:xfrm>
            <a:off x="3011646" y="3809461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파싱 모듈 개발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5B97186-E233-658E-3B08-6687F73DAF5A}"/>
              </a:ext>
            </a:extLst>
          </p:cNvPr>
          <p:cNvSpPr/>
          <p:nvPr/>
        </p:nvSpPr>
        <p:spPr>
          <a:xfrm>
            <a:off x="1749398" y="4233004"/>
            <a:ext cx="1032190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DB,UI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설계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D390517E-FEC3-9066-8720-42DE6E20E2F1}"/>
              </a:ext>
            </a:extLst>
          </p:cNvPr>
          <p:cNvCxnSpPr>
            <a:cxnSpLocks/>
          </p:cNvCxnSpPr>
          <p:nvPr/>
        </p:nvCxnSpPr>
        <p:spPr>
          <a:xfrm>
            <a:off x="1245715" y="1903735"/>
            <a:ext cx="1915974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88802426-F3CA-AC63-C053-3963E6E5B442}"/>
              </a:ext>
            </a:extLst>
          </p:cNvPr>
          <p:cNvSpPr/>
          <p:nvPr/>
        </p:nvSpPr>
        <p:spPr>
          <a:xfrm>
            <a:off x="1749398" y="3600756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BF125A-1CD2-7C73-88B8-993EDB751C91}"/>
              </a:ext>
            </a:extLst>
          </p:cNvPr>
          <p:cNvSpPr/>
          <p:nvPr/>
        </p:nvSpPr>
        <p:spPr>
          <a:xfrm>
            <a:off x="5255739" y="2496988"/>
            <a:ext cx="1197080" cy="25511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31F7A-2306-EE0A-DA18-42502BDE03D7}"/>
              </a:ext>
            </a:extLst>
          </p:cNvPr>
          <p:cNvSpPr/>
          <p:nvPr/>
        </p:nvSpPr>
        <p:spPr>
          <a:xfrm>
            <a:off x="5255743" y="2838170"/>
            <a:ext cx="1709839" cy="4164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Windows, Linux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완료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0FF90-BCA9-3DC7-987E-C18FEAA25144}"/>
              </a:ext>
            </a:extLst>
          </p:cNvPr>
          <p:cNvSpPr/>
          <p:nvPr/>
        </p:nvSpPr>
        <p:spPr>
          <a:xfrm>
            <a:off x="5095182" y="3544780"/>
            <a:ext cx="1297257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개발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CB9472-7EFE-2D1C-360E-94ABE3E22EC8}"/>
              </a:ext>
            </a:extLst>
          </p:cNvPr>
          <p:cNvSpPr/>
          <p:nvPr/>
        </p:nvSpPr>
        <p:spPr>
          <a:xfrm>
            <a:off x="6517340" y="3544780"/>
            <a:ext cx="1612135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테스트 및</a:t>
            </a:r>
            <a:endParaRPr lang="en-US" altLang="ko-KR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최적화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3ED412-B877-7881-F232-936708EE85A3}"/>
              </a:ext>
            </a:extLst>
          </p:cNvPr>
          <p:cNvSpPr/>
          <p:nvPr/>
        </p:nvSpPr>
        <p:spPr>
          <a:xfrm>
            <a:off x="5095182" y="4410930"/>
            <a:ext cx="1780414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화면 구현 및 점검 모듈 연동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E9DF73-299F-7FB4-AFFB-3452D82E7765}"/>
              </a:ext>
            </a:extLst>
          </p:cNvPr>
          <p:cNvSpPr/>
          <p:nvPr/>
        </p:nvSpPr>
        <p:spPr>
          <a:xfrm>
            <a:off x="6995156" y="4410930"/>
            <a:ext cx="113431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테스트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E34847C-9808-FD0B-E97C-46F0195F3753}"/>
              </a:ext>
            </a:extLst>
          </p:cNvPr>
          <p:cNvSpPr/>
          <p:nvPr/>
        </p:nvSpPr>
        <p:spPr>
          <a:xfrm>
            <a:off x="8168265" y="2177920"/>
            <a:ext cx="707328" cy="2395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마무리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DFAF005-B499-1BE0-078C-52BF5A7CB6AC}"/>
              </a:ext>
            </a:extLst>
          </p:cNvPr>
          <p:cNvSpPr/>
          <p:nvPr/>
        </p:nvSpPr>
        <p:spPr>
          <a:xfrm>
            <a:off x="1350770" y="5429409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수시로 진행된 사항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기술에 대한 줌 미팅 진행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4645A85-6BF8-770E-5BDE-D7655058FDB4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수행 일정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5E326ED-A016-A442-6FDA-602B51851FD0}"/>
              </a:ext>
            </a:extLst>
          </p:cNvPr>
          <p:cNvSpPr/>
          <p:nvPr/>
        </p:nvSpPr>
        <p:spPr>
          <a:xfrm>
            <a:off x="2856471" y="4241876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일부 화면 구현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E42B67E-62EB-C6AC-D474-EF2FFA9FE3C5}"/>
              </a:ext>
            </a:extLst>
          </p:cNvPr>
          <p:cNvSpPr/>
          <p:nvPr/>
        </p:nvSpPr>
        <p:spPr>
          <a:xfrm>
            <a:off x="3474549" y="4664893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연동</a:t>
            </a:r>
          </a:p>
        </p:txBody>
      </p:sp>
    </p:spTree>
    <p:extLst>
      <p:ext uri="{BB962C8B-B14F-4D97-AF65-F5344CB8AC3E}">
        <p14:creationId xmlns:p14="http://schemas.microsoft.com/office/powerpoint/2010/main" val="3282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프로젝트 실제 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6AF42294-7D75-26D8-4F8B-F560D38777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218906"/>
              </p:ext>
            </p:extLst>
          </p:nvPr>
        </p:nvGraphicFramePr>
        <p:xfrm>
          <a:off x="268407" y="1528670"/>
          <a:ext cx="8322750" cy="4060570"/>
        </p:xfrm>
        <a:graphic>
          <a:graphicData uri="http://schemas.openxmlformats.org/drawingml/2006/table">
            <a:tbl>
              <a:tblPr/>
              <a:tblGrid>
                <a:gridCol w="638528">
                  <a:extLst>
                    <a:ext uri="{9D8B030D-6E8A-4147-A177-3AD203B41FA5}">
                      <a16:colId xmlns:a16="http://schemas.microsoft.com/office/drawing/2014/main" val="584594289"/>
                    </a:ext>
                  </a:extLst>
                </a:gridCol>
                <a:gridCol w="3299071">
                  <a:extLst>
                    <a:ext uri="{9D8B030D-6E8A-4147-A177-3AD203B41FA5}">
                      <a16:colId xmlns:a16="http://schemas.microsoft.com/office/drawing/2014/main" val="3368038498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1231266306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3063055702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1815039365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1290142604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1561203134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3401546239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1682726396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2260905784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521789006"/>
                    </a:ext>
                  </a:extLst>
                </a:gridCol>
              </a:tblGrid>
              <a:tr h="288596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일련</a:t>
                      </a:r>
                      <a:endParaRPr lang="en-US" altLang="ko-KR" sz="1100" b="1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  <a:endParaRPr lang="ko-KR" altLang="en-US" sz="11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개발내용</a:t>
                      </a:r>
                      <a:endParaRPr lang="ko-KR" altLang="en-US" sz="11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추진일정</a:t>
                      </a: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9920569"/>
                  </a:ext>
                </a:extLst>
              </a:tr>
              <a:tr h="2885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7496" marR="57496" marT="15896" marB="15896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1938476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팀 빌딩 및 프로젝트 상세 파악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347317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요구사항 설계 및 목표</a:t>
                      </a:r>
                      <a:r>
                        <a:rPr lang="en-US" altLang="ko-KR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업무 분장 설정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619953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점검 모듈 설계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9625064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점검 대상 접속 모듈 개발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9314468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XML</a:t>
                      </a: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파일 데이터 파싱 모듈 개발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147011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점검 결과 및 방식에 따른 알고리즘 개발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2086490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화면 기능 연결 지원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1407371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보안 취약점 자동 점검 프로그램 테스트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58719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보안 취약점 자동 점검 프로그램 코드 </a:t>
                      </a:r>
                      <a:r>
                        <a:rPr lang="ko-KR" altLang="en-US" sz="11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리팩토링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404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302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16941</TotalTime>
  <Words>448</Words>
  <Application>Microsoft Office PowerPoint</Application>
  <PresentationFormat>화면 슬라이드 쇼(4:3)</PresentationFormat>
  <Paragraphs>147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5" baseType="lpstr">
      <vt:lpstr>Wingdings</vt:lpstr>
      <vt:lpstr>Verdana</vt:lpstr>
      <vt:lpstr>맑은 고딕</vt:lpstr>
      <vt:lpstr>a옛날사진관4</vt:lpstr>
      <vt:lpstr>Calibri Light</vt:lpstr>
      <vt:lpstr>a옛날사진관3</vt:lpstr>
      <vt:lpstr>Arial</vt:lpstr>
      <vt:lpstr>Calibri</vt:lpstr>
      <vt:lpstr>바탕</vt:lpstr>
      <vt:lpstr>.AppleSystemUIFont</vt:lpstr>
      <vt:lpstr>Office 테마</vt:lpstr>
      <vt:lpstr>프로젝트 단계별 일정</vt:lpstr>
      <vt:lpstr>프로젝트 실제 수행 일정</vt:lpstr>
      <vt:lpstr>수행 일정</vt:lpstr>
      <vt:lpstr>프로젝트 실제 수행 일정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오병윤[ 학부재학 / 인공지능사이버보안학과 ]</dc:creator>
  <cp:lastModifiedBy>오병윤[ 학부재학 / 인공지능사이버보안학과 ]</cp:lastModifiedBy>
  <cp:revision>1850</cp:revision>
  <cp:lastPrinted>2021-07-12T08:32:56Z</cp:lastPrinted>
  <dcterms:created xsi:type="dcterms:W3CDTF">2021-07-05T10:00:20Z</dcterms:created>
  <dcterms:modified xsi:type="dcterms:W3CDTF">2024-05-02T00:34:07Z</dcterms:modified>
</cp:coreProperties>
</file>

<file path=docProps/thumbnail.jpeg>
</file>